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handoutMasterIdLst>
    <p:handoutMasterId r:id="rId28"/>
  </p:handoutMasterIdLst>
  <p:sldIdLst>
    <p:sldId id="265" r:id="rId2"/>
    <p:sldId id="286" r:id="rId3"/>
    <p:sldId id="298" r:id="rId4"/>
    <p:sldId id="285" r:id="rId5"/>
    <p:sldId id="299" r:id="rId6"/>
    <p:sldId id="300" r:id="rId7"/>
    <p:sldId id="287" r:id="rId8"/>
    <p:sldId id="296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6" r:id="rId21"/>
    <p:sldId id="335" r:id="rId22"/>
    <p:sldId id="377" r:id="rId23"/>
    <p:sldId id="374" r:id="rId24"/>
    <p:sldId id="375" r:id="rId25"/>
    <p:sldId id="376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CCFF"/>
    <a:srgbClr val="FFE2A7"/>
    <a:srgbClr val="FFFFCC"/>
    <a:srgbClr val="00A44A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4232-8A46-40F3-83AF-04494D94267E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B10B4-D5AE-47B2-A0FF-BBFD7AA05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9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FFAC-C298-484B-925C-BFF8C823AE9C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CDEED-EDCC-43B2-B4D8-484C304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3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588333" y="116632"/>
            <a:ext cx="82321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pic>
        <p:nvPicPr>
          <p:cNvPr id="6146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1088"/>
            <a:ext cx="3170572" cy="2636911"/>
          </a:xfrm>
          <a:prstGeom prst="rect">
            <a:avLst/>
          </a:prstGeom>
          <a:noFill/>
          <a:effectLst>
            <a:softEdge rad="876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3568" y="1124744"/>
            <a:ext cx="79928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руководителя</a:t>
            </a:r>
            <a:r>
              <a:rPr lang="ru-RU" sz="32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  <a:br>
              <a:rPr lang="ru-RU" sz="32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Васильевич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Сербинович</a:t>
            </a:r>
            <a:endParaRPr lang="ru-RU" sz="4000" b="1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" y="1"/>
            <a:ext cx="1123657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4059" y="6273224"/>
            <a:ext cx="1800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марта 2019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296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" y="4046208"/>
            <a:ext cx="1962942" cy="11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69" y="0"/>
            <a:ext cx="3566749" cy="296640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8717" y="0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4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2400" b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2019 г.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1628800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3879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деятельность в области промышленной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10849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электросетевых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36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теплосетевых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313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километров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линий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тысяч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километров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км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5840269" y="1027700"/>
            <a:ext cx="41240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2852936"/>
            <a:ext cx="157972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09602"/>
            <a:ext cx="1811696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1884040" cy="12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erksenod\Desktop\РАЗНОЕ\2017г\ПУБЛИЧНЫЕ\Подготовка к публичному меропр - 2\9. Презентация Управления\Для создания презентации\Красивые фото\Омск, котло\Главный корпус и дымовые трубы СП КР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3" y="5394512"/>
            <a:ext cx="1968901" cy="13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10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derksenod\Desktop\по диаграммам\фоны\Fashion-Puzzl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08" y="-1"/>
            <a:ext cx="1897496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38901"/>
              </p:ext>
            </p:extLst>
          </p:nvPr>
        </p:nvGraphicFramePr>
        <p:xfrm>
          <a:off x="1115616" y="1124744"/>
          <a:ext cx="7200800" cy="4824536"/>
        </p:xfrm>
        <a:graphic>
          <a:graphicData uri="http://schemas.openxmlformats.org/drawingml/2006/table">
            <a:tbl>
              <a:tblPr/>
              <a:tblGrid>
                <a:gridCol w="564048"/>
                <a:gridCol w="5319664"/>
                <a:gridCol w="1317088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количество проверок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25369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136215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48411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административных наказаний, в том числе: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административный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штраф, кол-во наложенных штрафов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6912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наложенных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437163,0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взысканных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313421,13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приостановление деятельности 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42081"/>
              </p:ext>
            </p:extLst>
          </p:nvPr>
        </p:nvGraphicFramePr>
        <p:xfrm>
          <a:off x="1115616" y="116632"/>
          <a:ext cx="7200800" cy="931738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267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надзорной деятельности Сибирского управления </a:t>
                      </a: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Ростехнадзора за 2018 г.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11" y="5509746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201030" y="6549044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 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9493" y="189636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предприятиях, осуществляющих деятельность по эксплуатации опасных производственных объектов: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://weclipart.com/gimg/C07520E56EFB25A6/1368299938662232109excavator-256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23" y="0"/>
            <a:ext cx="1676731" cy="16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69779"/>
              </p:ext>
            </p:extLst>
          </p:nvPr>
        </p:nvGraphicFramePr>
        <p:xfrm>
          <a:off x="323528" y="1772816"/>
          <a:ext cx="8496943" cy="4587410"/>
        </p:xfrm>
        <a:graphic>
          <a:graphicData uri="http://schemas.openxmlformats.org/drawingml/2006/table">
            <a:tbl>
              <a:tblPr/>
              <a:tblGrid>
                <a:gridCol w="535843"/>
                <a:gridCol w="5128786"/>
                <a:gridCol w="995137"/>
                <a:gridCol w="995137"/>
                <a:gridCol w="84204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УТ-ПБ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2017г.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2018г.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деятельности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(тыс. </a:t>
                      </a: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397209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381767,5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-15441,7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</a:t>
                      </a: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279725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273280,1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-6444,447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41"/>
            <a:ext cx="648072" cy="7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12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92836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энергетический надзор: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91091"/>
              </p:ext>
            </p:extLst>
          </p:nvPr>
        </p:nvGraphicFramePr>
        <p:xfrm>
          <a:off x="323528" y="1844820"/>
          <a:ext cx="8496943" cy="4587410"/>
        </p:xfrm>
        <a:graphic>
          <a:graphicData uri="http://schemas.openxmlformats.org/drawingml/2006/table">
            <a:tbl>
              <a:tblPr/>
              <a:tblGrid>
                <a:gridCol w="535843"/>
                <a:gridCol w="5128786"/>
                <a:gridCol w="995137"/>
                <a:gridCol w="995137"/>
                <a:gridCol w="84204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5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деятельности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</a:t>
                      </a: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24798,2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25698,5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15571,8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-879,8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775"/>
            <a:ext cx="648072" cy="7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www.gsp.in.ua/wp-content/uploads/2015/06/-----------------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2785406" cy="27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ektriki23.ru/images/bulb_PNG12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031">
            <a:off x="6470378" y="499762"/>
            <a:ext cx="936104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13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10621.h8.modhost.pro/assets/images/news/sostav-osk-banner1170x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"/>
            <a:ext cx="3707904" cy="11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08974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строительный надзор: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36004"/>
              </p:ext>
            </p:extLst>
          </p:nvPr>
        </p:nvGraphicFramePr>
        <p:xfrm>
          <a:off x="251520" y="1628800"/>
          <a:ext cx="8496941" cy="4785035"/>
        </p:xfrm>
        <a:graphic>
          <a:graphicData uri="http://schemas.openxmlformats.org/drawingml/2006/table">
            <a:tbl>
              <a:tblPr/>
              <a:tblGrid>
                <a:gridCol w="396524"/>
                <a:gridCol w="3795302"/>
                <a:gridCol w="736401"/>
                <a:gridCol w="736401"/>
                <a:gridCol w="736401"/>
                <a:gridCol w="736401"/>
                <a:gridCol w="736401"/>
                <a:gridCol w="62311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5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УТ-СРО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наказаний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деятельности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административных штрафов (</a:t>
                      </a:r>
                      <a:r>
                        <a:rPr lang="ru-RU" sz="1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штрафов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" y="89320"/>
            <a:ext cx="618376" cy="69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14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66725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гидротехнических сооружениях, подконтрольных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Users\derksenod\Desktop\Подготовка к публичному меропр - 2\9. Презентация Управления\Для создания презентации\Ust-Ulim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209"/>
            <a:ext cx="2267743" cy="17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71729"/>
              </p:ext>
            </p:extLst>
          </p:nvPr>
        </p:nvGraphicFramePr>
        <p:xfrm>
          <a:off x="323528" y="1844820"/>
          <a:ext cx="8496943" cy="4587410"/>
        </p:xfrm>
        <a:graphic>
          <a:graphicData uri="http://schemas.openxmlformats.org/drawingml/2006/table">
            <a:tbl>
              <a:tblPr/>
              <a:tblGrid>
                <a:gridCol w="535843"/>
                <a:gridCol w="5128786"/>
                <a:gridCol w="995137"/>
                <a:gridCol w="995137"/>
                <a:gridCol w="84204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5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УТ-ГТС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деятельности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</a:t>
                      </a: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2164,8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-260,8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15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8742" y="116632"/>
            <a:ext cx="8856983" cy="93610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поднадзорных предприятиях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9570" y="1196752"/>
            <a:ext cx="8083051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предостережений о недопустимости нарушения обязательных требований действующего законодательства без взаимодействия с юридическим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лицом;</a:t>
            </a:r>
          </a:p>
          <a:p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поднадзорных организаций об основных, наиболее часто встречающихся нарушениях, выявленных при проверках на объектах энергетики путем размещения информации на официальном интернет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сайте;</a:t>
            </a:r>
          </a:p>
          <a:p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Сибирским управлением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обсуждений в рамках реализации приоритетной программы «Реформа контрольно-надзорной деятельности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91757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79" y="583714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966" y="5889696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«Официальный сайт»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http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://www.usib.gosnadzor.ru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07504" y="1203694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11966" y="2483980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25657" y="4077072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16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62193" y="0"/>
            <a:ext cx="2367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 в а р и й н о с т 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3715" y="3084929"/>
            <a:ext cx="2196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 р а в м а т и з м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76096"/>
              </p:ext>
            </p:extLst>
          </p:nvPr>
        </p:nvGraphicFramePr>
        <p:xfrm>
          <a:off x="360024" y="379169"/>
          <a:ext cx="8572823" cy="2758612"/>
        </p:xfrm>
        <a:graphic>
          <a:graphicData uri="http://schemas.openxmlformats.org/drawingml/2006/table">
            <a:tbl>
              <a:tblPr/>
              <a:tblGrid>
                <a:gridCol w="2119123"/>
                <a:gridCol w="660507"/>
                <a:gridCol w="660507"/>
                <a:gridCol w="660507"/>
                <a:gridCol w="660507"/>
                <a:gridCol w="660507"/>
                <a:gridCol w="660507"/>
                <a:gridCol w="756830"/>
                <a:gridCol w="866914"/>
                <a:gridCol w="866914"/>
              </a:tblGrid>
              <a:tr h="4204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Вид надзора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Количество аварий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Количество пострадавших в авариях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± 2018/2017 г. 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±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Общ.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См.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Общ.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См.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Общ.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См.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Всего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 управлению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±0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Уголь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Подъем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сооружения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Энергонадзор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Котлонадзор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±0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861018"/>
              </p:ext>
            </p:extLst>
          </p:nvPr>
        </p:nvGraphicFramePr>
        <p:xfrm>
          <a:off x="391667" y="3454884"/>
          <a:ext cx="8572820" cy="32243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86910"/>
                <a:gridCol w="930985"/>
                <a:gridCol w="930985"/>
                <a:gridCol w="930985"/>
                <a:gridCol w="930985"/>
                <a:gridCol w="930985"/>
                <a:gridCol w="930985"/>
              </a:tblGrid>
              <a:tr h="40150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Вид надзора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Количество пострадавших всего (см. случаи + аварии) чел.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± 2017/2018 гг. 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Общ.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См.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Общ.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См.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Общ.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См.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 по управлению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7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7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7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ru-RU" sz="17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0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Уголь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Руда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Металлургия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Подъем. сооружения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Котлонадзор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Энергонадзор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ОПК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</a:p>
                  </a:txBody>
                  <a:tcPr marL="8346" marR="8346" marT="8346" marB="0" anchor="ctr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3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static.ngs.ru/news/99/preview/299b7a89bfe118e1e107a6ea9143b3ce9294b9b0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81" y="4955195"/>
            <a:ext cx="2319299" cy="173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969" y="819285"/>
            <a:ext cx="6327239" cy="594008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15.01.18г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МУП «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Яровской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теполоэлектрокомплекс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разрыв трубы на котле, Групповой 1 смертельный+1 легкий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07.04.18г.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шахта им. Ленина, эндогенный пожар, пострадавших нет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13.05.18г.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ООО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«Шахта «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Грамотеинская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эндогенный пожар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пострадавших нет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17.05.18г.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ООО «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ОмскМонтажКран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авария, 1 тяжелый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02.06.18г.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АО «СХК» (Сибирский химический комбинат), авария, отключение электроэнергии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23.06.18г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Юникон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авария, 1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смертельный;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14.08.2018г.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АО «ШУ «</a:t>
            </a:r>
            <a:r>
              <a:rPr lang="ru-RU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Талдинское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-Южное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эндогенный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пожар, пострадавших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10.09.2018г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АО «</a:t>
            </a:r>
            <a:r>
              <a:rPr lang="ru-RU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Омскгазстройэксплуатация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газопровода, пострадавших нет;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27.09.2018г.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ООО «Химпром», выброс хлора, 1 легкий;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09.12.2018г.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АО «Угольная компания «Северный Кузбасс» ш. «Первомайская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экзогенный пожар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пострадавших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-1171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Аварии, допущенные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поднадзорных Сибирскому управлению Ростехнадзора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02686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avatars.mds.yandex.net/get-altay/771751/2a0000015e9f0749fa4a7e54e41d9df933b0/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49" y="1041407"/>
            <a:ext cx="2290632" cy="12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pbs.twimg.com/media/CmII9KQWIAAPJp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49" y="2393764"/>
            <a:ext cx="2290632" cy="12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atic.life.ru/posts/2018/04/1105620/gr/north/6683d55e3b8e6680c68a53c81a469500__1200x6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49" y="3657579"/>
            <a:ext cx="2290632" cy="12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457163" y="6628568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18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6618" y="188640"/>
            <a:ext cx="8741433" cy="43204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нарушений хотелось бы отметить такие как: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875" y="3068960"/>
            <a:ext cx="36004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ДЕЛАТЬ НЕЛЬЗЯ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5597" y="3082347"/>
            <a:ext cx="34563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КАК ДЕЛАТЬ НУЖНО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3009" y="769928"/>
            <a:ext cx="81824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производства работ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проектной документации, которая, отмечу, прошла, все необходимые согласования и получила экспертные оценки, а также утверждена первыми руководителями предприятий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должный уровень производственного контроля, что как раз и подтверждается авариями и травмами на производстве.</a:t>
            </a:r>
          </a:p>
        </p:txBody>
      </p:sp>
      <p:pic>
        <p:nvPicPr>
          <p:cNvPr id="10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7" y="769928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0" y="1268760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0" y="2276872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f647d0a68f5b332f01a4480e539703e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8" y="3717032"/>
            <a:ext cx="4267389" cy="23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327c519f76fc5405a8d51e392dd64364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97" y="3684240"/>
            <a:ext cx="3596743" cy="23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19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" y="249289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в </a:t>
            </a: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«Реформа контрольно-надзорной деятельности»</a:t>
            </a:r>
          </a:p>
        </p:txBody>
      </p:sp>
      <p:pic>
        <p:nvPicPr>
          <p:cNvPr id="3074" name="Picture 2" descr="C:\Users\derksenod\Desktop\222-e1493816689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0"/>
            <a:ext cx="4267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rksenod\Desktop\banne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71" y="0"/>
            <a:ext cx="1851663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derksenod\Desktop\1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29" y="4725435"/>
            <a:ext cx="1415730" cy="70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3243180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072" y="1700808"/>
            <a:ext cx="87849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одних мер, применяемых Сибирским управлением не достаточно для достижения цели - безопасной и безаварийной работы. Только наша совместная работа сможет привести к снижению уровня производственного травматизма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3" y="4147501"/>
            <a:ext cx="1560902" cy="17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derksenod\Desktop\1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04" y="4245674"/>
            <a:ext cx="1798033" cy="78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erksenod\Desktop\12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9" y="5303261"/>
            <a:ext cx="1271587" cy="7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derksenod\Desktop\1234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51" y="6115787"/>
            <a:ext cx="2031301" cy="57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www.headmanlabs.com/headmanlabs/images/EngagementMod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01" y="4692734"/>
            <a:ext cx="3605140" cy="1993643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4153" y="476672"/>
            <a:ext cx="7705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руководители предприятий!</a:t>
            </a:r>
          </a:p>
        </p:txBody>
      </p:sp>
      <p:pic>
        <p:nvPicPr>
          <p:cNvPr id="2050" name="Picture 2" descr="https://www.equipnet.ru/netcat_files/83/101/11_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01" y="4848343"/>
            <a:ext cx="1845999" cy="164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rksenod\Desktop\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16" y="3868115"/>
            <a:ext cx="1850047" cy="5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20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926" y="173831"/>
            <a:ext cx="743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01 апреля необходимо представить сведения об организации производственного контроля 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" y="173831"/>
            <a:ext cx="947739" cy="10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65577" y="2640068"/>
            <a:ext cx="4499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п.2 ст.11 «Федерального закона о промышленной безопасности опасных производственных объектов» 116-ФЗ влечет за собой ответственность по ст.9.1 КоАП РФ</a:t>
            </a:r>
            <a:endParaRPr lang="ru-RU" sz="28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40244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26" y="3397540"/>
            <a:ext cx="2663949" cy="346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derksenod\Desktop\РАЗНОЕ\по диаграммам\фоны\af507d0c0ab335873ce6fb4db7c89ad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98" y="2492896"/>
            <a:ext cx="29523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933934" y="6582180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21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1728" y="250907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общая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это безопасная и безаварийная работа. </a:t>
            </a:r>
          </a:p>
        </p:txBody>
      </p:sp>
      <p:pic>
        <p:nvPicPr>
          <p:cNvPr id="3" name="Picture 2" descr="C:\Users\derksenod\Desktop\РАЗНОЕ\по диаграммам\фоны\af507d0c0ab335873ce6fb4db7c89ad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2387892"/>
            <a:ext cx="1442695" cy="14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/>
          </p:cNvSpPr>
          <p:nvPr/>
        </p:nvSpPr>
        <p:spPr bwMode="auto">
          <a:xfrm>
            <a:off x="588333" y="116632"/>
            <a:ext cx="82321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24"/>
            <a:ext cx="945095" cy="10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0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bs-sg.ru/wp-content/uploads/2015/07/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41" y="-310725"/>
            <a:ext cx="5400600" cy="4050450"/>
          </a:xfrm>
          <a:prstGeom prst="rect">
            <a:avLst/>
          </a:prstGeom>
          <a:noFill/>
          <a:effectLst>
            <a:glow>
              <a:schemeClr val="accent1"/>
            </a:glow>
            <a:softEdge rad="1193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gofreedownload.net/3/compass-background-closeup-handdrawn-sketch-244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6" y="3140968"/>
            <a:ext cx="4150246" cy="37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rksenod\Desktop\0_135cea_e2d553ce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9" y="0"/>
            <a:ext cx="24802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rksenod\Desktop\russ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" y="1001960"/>
            <a:ext cx="9139560" cy="51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25649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908720"/>
            <a:ext cx="989856" cy="111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397576" y="2315785"/>
            <a:ext cx="2376265" cy="3162536"/>
          </a:xfrm>
          <a:prstGeom prst="horizontalScroll">
            <a:avLst>
              <a:gd name="adj" fmla="val 8444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08920"/>
            <a:ext cx="280831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1719 г.</a:t>
            </a:r>
            <a:endParaRPr lang="ru-RU" sz="4000" b="1" dirty="0" smtClean="0"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endParaRPr lang="ru-RU" b="1" dirty="0"/>
          </a:p>
          <a:p>
            <a:r>
              <a:rPr lang="ru-RU" sz="1600" b="1" dirty="0" smtClean="0">
                <a:latin typeface="Arial Narrow" panose="020B0606020202030204" pitchFamily="34" charset="0"/>
              </a:rPr>
              <a:t>10 </a:t>
            </a:r>
            <a:r>
              <a:rPr lang="ru-RU" sz="1600" b="1" dirty="0">
                <a:latin typeface="Arial Narrow" panose="020B0606020202030204" pitchFamily="34" charset="0"/>
              </a:rPr>
              <a:t>декабря (23 декабря по новому стилю) 1719 г.</a:t>
            </a:r>
            <a:r>
              <a:rPr lang="ru-RU" sz="1600" dirty="0">
                <a:latin typeface="Arial Narrow" panose="020B0606020202030204" pitchFamily="34" charset="0"/>
              </a:rPr>
              <a:t> Петром I утвержден Указ об учреждении Берг-коллегии.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1" y="5473005"/>
            <a:ext cx="4283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</a:rPr>
              <a:t>23 декабря </a:t>
            </a:r>
            <a:r>
              <a:rPr lang="ru-RU" sz="1400" i="1" dirty="0">
                <a:solidFill>
                  <a:schemeClr val="bg1"/>
                </a:solidFill>
              </a:rPr>
              <a:t>— профессиональный День Федеральной службы по экологическому, технологическому и атомному надзору (Постановление Коллегии Федеральной службы по экологическому, технологическому и атомному надзору от 04.08.2006 г. № 3).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8502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D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г. – 300 лет</a:t>
            </a:r>
            <a:endParaRPr lang="ru-RU" sz="4000" dirty="0">
              <a:solidFill>
                <a:srgbClr val="FFD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5247"/>
            <a:ext cx="7380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исполняется 300 лет российскому горному и промышленному надзору.</a:t>
            </a:r>
          </a:p>
        </p:txBody>
      </p:sp>
    </p:spTree>
    <p:extLst>
      <p:ext uri="{BB962C8B-B14F-4D97-AF65-F5344CB8AC3E}">
        <p14:creationId xmlns:p14="http://schemas.microsoft.com/office/powerpoint/2010/main" val="191938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1072" y="1793032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об истории горного и промышленного надзора;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медали «300 лет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научно-практических конференций, форумов и семинаров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знаков почтовой оплаты и изготовление штемпеля специального гашения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факту извлечения уникального алмаза имени «300-летие горного и промышленного надзора России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документального фильма об истории горного и промышленного надзора России.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0679" y="83409"/>
            <a:ext cx="7920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подготовки к празднованию памятной даты, распоряжением Правительства Российской Федерации от 03 ноября 2018 г. № 2384-р, утвержден План основных мероприятий праздника, среди которых:</a:t>
            </a:r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" y="83409"/>
            <a:ext cx="928329" cy="104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7" y="1598160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7" y="2246043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4" y="2991533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9" y="3737023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9" y="4482513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9" y="5380403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00" y="9291"/>
            <a:ext cx="999815" cy="11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556792"/>
            <a:ext cx="5984875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за участие в сегодняшних публичных обсуждениях!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966" y="5889696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«Официальный сайт»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http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://www.usib.gosnadzor.ru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79" y="583714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91757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torelax.ru/wp-content/uploads/2016/02/Novosibirsk.-Winter-2016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604564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3872" y="260648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организованы студии в городах: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" y="1"/>
            <a:ext cx="945095" cy="106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vrungel.ru/wp-content/uploads/2015/12/omskcity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607239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165304"/>
            <a:ext cx="355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g-fotki.yandex.ru/get/9806/30348152.180/0_7c317_4aabd84d_or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64" y="2132856"/>
            <a:ext cx="604564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19872" y="617618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ОМСК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1" y="6176183"/>
            <a:ext cx="263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БАРНАУЛ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236379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16" y="116632"/>
            <a:ext cx="2923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резидиум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41990"/>
              </p:ext>
            </p:extLst>
          </p:nvPr>
        </p:nvGraphicFramePr>
        <p:xfrm>
          <a:off x="603883" y="1147210"/>
          <a:ext cx="8276049" cy="44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3163481"/>
              </a:tblGrid>
              <a:tr h="534434">
                <a:tc>
                  <a:txBody>
                    <a:bodyPr/>
                    <a:lstStyle/>
                    <a:p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Исполняющий обязанности заместителя руководителя Сибирского управления Ростехнадзора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Тихонов 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Игорь Юрьевич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977240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Старший прокурор отдела по надзору за соблюдением прав и свобод граждан, законностью правовых актов Прокуратуры Кемеровской области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</a:rPr>
                        <a:t>Лосковиченко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Дмитрий Викторович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Исполняющий обязанности руководителя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Росприроднадзора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по Кемеровской области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Бондаренко Александр Иванович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89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Заместитель руководителя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Рострудинспекции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по Кемеровской области</a:t>
                      </a:r>
                      <a:endParaRPr lang="ru-RU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Бучнев Валерий Михайлович</a:t>
                      </a:r>
                    </a:p>
                  </a:txBody>
                  <a:tcPr anchor="ctr">
                    <a:noFill/>
                  </a:tcPr>
                </a:tc>
              </a:tr>
              <a:tr h="120047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Начальник отдела безопасности угледобывающих и перерабатывающих предприятий Департамента угольной промышленности Администрации Кемеровской области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Пивоваров  Дмитрий Яковлевич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030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" y="1290840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" y="2119490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" y="3018659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" y="3773907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" y="4495609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293" y="6108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студии  города Новосибирска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19823"/>
              </p:ext>
            </p:extLst>
          </p:nvPr>
        </p:nvGraphicFramePr>
        <p:xfrm>
          <a:off x="683568" y="1268760"/>
          <a:ext cx="820891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889"/>
                <a:gridCol w="2940022"/>
              </a:tblGrid>
              <a:tr h="577109">
                <a:tc>
                  <a:txBody>
                    <a:bodyPr/>
                    <a:lstStyle/>
                    <a:p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заместитель руководителя Сибирского управления Ростехнадзора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Колегов Дмитрий Валерьевич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77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заместитель руководителя Сибирского управления Ростехнадзора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</a:rPr>
                        <a:t>Выголов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Леонид Прокопьевич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3" y="1"/>
            <a:ext cx="626097" cy="70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1340768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9" y="2060848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36379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C:\Users\derksenod\Desktop\Рисунок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608512" cy="34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27984" y="6186137"/>
            <a:ext cx="1600182" cy="307777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 descr="C:\Users\derksenod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14" y="3212976"/>
            <a:ext cx="169391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21899" y="3383159"/>
            <a:ext cx="1600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область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9" descr="C:\Users\derksenod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00" y="4005834"/>
            <a:ext cx="169391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derksenod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06" y="4596565"/>
            <a:ext cx="169391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99449" y="4584157"/>
            <a:ext cx="1600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4305" y="4041104"/>
            <a:ext cx="1600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область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C:\Users\derksenod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44" y="6181505"/>
            <a:ext cx="1143744" cy="310921"/>
          </a:xfrm>
          <a:prstGeom prst="rect">
            <a:avLst/>
          </a:prstGeom>
          <a:noFill/>
          <a:effectLst>
            <a:glow>
              <a:schemeClr val="accent1"/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080" y="140617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студии  города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Омска участвуют: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38956"/>
              </p:ext>
            </p:extLst>
          </p:nvPr>
        </p:nvGraphicFramePr>
        <p:xfrm>
          <a:off x="746401" y="957805"/>
          <a:ext cx="8208911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889"/>
                <a:gridCol w="2940022"/>
              </a:tblGrid>
              <a:tr h="577109">
                <a:tc>
                  <a:txBody>
                    <a:bodyPr/>
                    <a:lstStyle/>
                    <a:p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заместитель руководителя Сибирского управления Ростехнадзора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</a:rPr>
                        <a:t>Демидович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Олег Александрович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82358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заместитель директора департамента городского хозяйства Администрации города Омска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</a:rPr>
                        <a:t>Шнипко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Владимир Юрьевич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52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начальник отдела тепло-, водоснабжения департамента энергетики, тепло-, водоснабжения и газификации Министерства строительства и жилищно-коммунального комплекса Омской области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Шикунова Татьяна Ивановна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4" y="79530"/>
            <a:ext cx="626097" cy="70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4" y="980728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4" y="1772816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4" y="2564904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36379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72166"/>
              </p:ext>
            </p:extLst>
          </p:nvPr>
        </p:nvGraphicFramePr>
        <p:xfrm>
          <a:off x="763157" y="4909899"/>
          <a:ext cx="8208911" cy="146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889"/>
                <a:gridCol w="2940022"/>
              </a:tblGrid>
              <a:tr h="577109">
                <a:tc>
                  <a:txBody>
                    <a:bodyPr/>
                    <a:lstStyle/>
                    <a:p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заместитель руководителя Сибирского управления Ростехнадзора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Иванов Сергей Анатольевич</a:t>
                      </a:r>
                    </a:p>
                  </a:txBody>
                  <a:tcPr anchor="ctr">
                    <a:noFill/>
                  </a:tcPr>
                </a:tc>
              </a:tr>
              <a:tr h="759597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министр по промышленности и энергетике Правительства Алтайского края 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</a:rPr>
                        <a:t>Климин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Александр Анатольевич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6401" y="4101505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студии  города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Барнаула участвуют: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4" y="4896757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4" y="5776553"/>
            <a:ext cx="477500" cy="4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derksenod\Desktop\Подготовка к публичному меропр - 3\Доклад Веселова\для подготовки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54" y="198857"/>
            <a:ext cx="4392488" cy="6086271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erksenod\Desktop\Подготовка к публичному меропр - 3\Доклад Веселова\для подготовки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5"/>
            <a:ext cx="4392488" cy="6086271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rksenod\Desktop\Подготовка к публичному меропр - 3\Доклад Веселова\для подготовки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67" y="495909"/>
            <a:ext cx="4392488" cy="6086271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erksenod\Desktop\Подготовка к публичному меропр - 3\Доклад Веселова\для подготовки\image_image_28656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29" y="4077072"/>
            <a:ext cx="1937792" cy="16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rot="10800000">
            <a:off x="2987824" y="3249240"/>
            <a:ext cx="1102770" cy="432048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derksenod\Desktop\knopka_regist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002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rksenod\Desktop\Подготовка к публичному меропр - 3\Доклад Веселова\для подготовки\woman_computer_work_station_1600_clr_7855-768x7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8783"/>
            <a:ext cx="2392961" cy="23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591" y="620688"/>
            <a:ext cx="88559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28.03.2019 год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обсуждение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программы «Реформа контрольно-надзорной деятельности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175233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 </a:t>
            </a:r>
            <a:endParaRPr lang="ru-RU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Сибирского управления Ростехнадзора в 2018 году»;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Сибирского управления Ростехнадзора в 2018 году на объектах ведения горных работ и обогащения полезных ископаемых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3" y="1"/>
            <a:ext cx="626097" cy="70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48880"/>
            <a:ext cx="8755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технологическому и атомному надзору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9" y="116428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428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969200" y="6582180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9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4601</TotalTime>
  <Words>1840</Words>
  <Application>Microsoft Office PowerPoint</Application>
  <PresentationFormat>Экран (4:3)</PresentationFormat>
  <Paragraphs>606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Перспектива</vt:lpstr>
      <vt:lpstr>Исполняющий обязанности руководителя Сибирского управления Ростехнадзора  Михаил Васильевич Сербинович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222</cp:revision>
  <cp:lastPrinted>2019-03-27T11:38:16Z</cp:lastPrinted>
  <dcterms:created xsi:type="dcterms:W3CDTF">2017-03-06T07:11:06Z</dcterms:created>
  <dcterms:modified xsi:type="dcterms:W3CDTF">2019-04-01T03:31:03Z</dcterms:modified>
</cp:coreProperties>
</file>